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71" r:id="rId3"/>
    <p:sldId id="258" r:id="rId4"/>
    <p:sldId id="260" r:id="rId5"/>
    <p:sldId id="268" r:id="rId6"/>
    <p:sldId id="262" r:id="rId7"/>
    <p:sldId id="269" r:id="rId8"/>
    <p:sldId id="263" r:id="rId9"/>
    <p:sldId id="264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633D77-D7B4-86A7-D675-6BABE5633CA7}" name="Moss Ntlha" initials="MN" userId="S::moss@sacli.org.za::fb68262b-39d1-48aa-a7a5-95c94667e6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s Ntlha" userId="fb68262b-39d1-48aa-a7a5-95c94667e617" providerId="ADAL" clId="{6FC5D992-24F6-4F24-9C65-8BAB6F40C31D}"/>
    <pc:docChg chg="custSel addSld delSld modSld">
      <pc:chgData name="Moss Ntlha" userId="fb68262b-39d1-48aa-a7a5-95c94667e617" providerId="ADAL" clId="{6FC5D992-24F6-4F24-9C65-8BAB6F40C31D}" dt="2024-09-30T09:31:19.746" v="862" actId="20577"/>
      <pc:docMkLst>
        <pc:docMk/>
      </pc:docMkLst>
      <pc:sldChg chg="modSp mod">
        <pc:chgData name="Moss Ntlha" userId="fb68262b-39d1-48aa-a7a5-95c94667e617" providerId="ADAL" clId="{6FC5D992-24F6-4F24-9C65-8BAB6F40C31D}" dt="2024-09-30T09:14:25.289" v="456" actId="20577"/>
        <pc:sldMkLst>
          <pc:docMk/>
          <pc:sldMk cId="1686168927" sldId="263"/>
        </pc:sldMkLst>
        <pc:spChg chg="mod">
          <ac:chgData name="Moss Ntlha" userId="fb68262b-39d1-48aa-a7a5-95c94667e617" providerId="ADAL" clId="{6FC5D992-24F6-4F24-9C65-8BAB6F40C31D}" dt="2024-09-30T09:14:25.289" v="456" actId="20577"/>
          <ac:spMkLst>
            <pc:docMk/>
            <pc:sldMk cId="1686168927" sldId="263"/>
            <ac:spMk id="6" creationId="{00000000-0000-0000-0000-000000000000}"/>
          </ac:spMkLst>
        </pc:spChg>
      </pc:sldChg>
      <pc:sldChg chg="modSp mod">
        <pc:chgData name="Moss Ntlha" userId="fb68262b-39d1-48aa-a7a5-95c94667e617" providerId="ADAL" clId="{6FC5D992-24F6-4F24-9C65-8BAB6F40C31D}" dt="2024-09-30T09:19:09.026" v="691" actId="20577"/>
        <pc:sldMkLst>
          <pc:docMk/>
          <pc:sldMk cId="1977871409" sldId="271"/>
        </pc:sldMkLst>
        <pc:spChg chg="mod">
          <ac:chgData name="Moss Ntlha" userId="fb68262b-39d1-48aa-a7a5-95c94667e617" providerId="ADAL" clId="{6FC5D992-24F6-4F24-9C65-8BAB6F40C31D}" dt="2024-09-30T09:19:09.026" v="691" actId="20577"/>
          <ac:spMkLst>
            <pc:docMk/>
            <pc:sldMk cId="1977871409" sldId="271"/>
            <ac:spMk id="3" creationId="{00000000-0000-0000-0000-000000000000}"/>
          </ac:spMkLst>
        </pc:spChg>
      </pc:sldChg>
      <pc:sldChg chg="addSp delSp modSp mod chgLayout">
        <pc:chgData name="Moss Ntlha" userId="fb68262b-39d1-48aa-a7a5-95c94667e617" providerId="ADAL" clId="{6FC5D992-24F6-4F24-9C65-8BAB6F40C31D}" dt="2024-09-30T09:24:54.301" v="699" actId="14100"/>
        <pc:sldMkLst>
          <pc:docMk/>
          <pc:sldMk cId="4076041952" sldId="272"/>
        </pc:sldMkLst>
        <pc:spChg chg="mod ord">
          <ac:chgData name="Moss Ntlha" userId="fb68262b-39d1-48aa-a7a5-95c94667e617" providerId="ADAL" clId="{6FC5D992-24F6-4F24-9C65-8BAB6F40C31D}" dt="2024-09-30T09:24:31.833" v="696" actId="255"/>
          <ac:spMkLst>
            <pc:docMk/>
            <pc:sldMk cId="4076041952" sldId="272"/>
            <ac:spMk id="2" creationId="{00000000-0000-0000-0000-000000000000}"/>
          </ac:spMkLst>
        </pc:spChg>
        <pc:spChg chg="add del mod">
          <ac:chgData name="Moss Ntlha" userId="fb68262b-39d1-48aa-a7a5-95c94667e617" providerId="ADAL" clId="{6FC5D992-24F6-4F24-9C65-8BAB6F40C31D}" dt="2024-09-30T09:23:36.363" v="692" actId="6264"/>
          <ac:spMkLst>
            <pc:docMk/>
            <pc:sldMk cId="4076041952" sldId="272"/>
            <ac:spMk id="3" creationId="{7CF96198-B080-6DC6-E433-C2209811CD70}"/>
          </ac:spMkLst>
        </pc:spChg>
        <pc:spChg chg="add del mod">
          <ac:chgData name="Moss Ntlha" userId="fb68262b-39d1-48aa-a7a5-95c94667e617" providerId="ADAL" clId="{6FC5D992-24F6-4F24-9C65-8BAB6F40C31D}" dt="2024-09-30T09:23:36.363" v="692" actId="6264"/>
          <ac:spMkLst>
            <pc:docMk/>
            <pc:sldMk cId="4076041952" sldId="272"/>
            <ac:spMk id="4" creationId="{59575AE4-CCBD-8465-0630-B4792053DFE7}"/>
          </ac:spMkLst>
        </pc:spChg>
        <pc:spChg chg="add del mod">
          <ac:chgData name="Moss Ntlha" userId="fb68262b-39d1-48aa-a7a5-95c94667e617" providerId="ADAL" clId="{6FC5D992-24F6-4F24-9C65-8BAB6F40C31D}" dt="2024-09-30T09:23:36.363" v="692" actId="6264"/>
          <ac:spMkLst>
            <pc:docMk/>
            <pc:sldMk cId="4076041952" sldId="272"/>
            <ac:spMk id="5" creationId="{5A44869F-4287-1137-8C1A-B35D284A19F0}"/>
          </ac:spMkLst>
        </pc:spChg>
        <pc:spChg chg="mod ord">
          <ac:chgData name="Moss Ntlha" userId="fb68262b-39d1-48aa-a7a5-95c94667e617" providerId="ADAL" clId="{6FC5D992-24F6-4F24-9C65-8BAB6F40C31D}" dt="2024-09-30T09:24:54.301" v="699" actId="14100"/>
          <ac:spMkLst>
            <pc:docMk/>
            <pc:sldMk cId="4076041952" sldId="272"/>
            <ac:spMk id="8" creationId="{00000000-0000-0000-0000-000000000000}"/>
          </ac:spMkLst>
        </pc:spChg>
        <pc:picChg chg="mod ord">
          <ac:chgData name="Moss Ntlha" userId="fb68262b-39d1-48aa-a7a5-95c94667e617" providerId="ADAL" clId="{6FC5D992-24F6-4F24-9C65-8BAB6F40C31D}" dt="2024-09-30T09:23:36.363" v="692" actId="6264"/>
          <ac:picMkLst>
            <pc:docMk/>
            <pc:sldMk cId="4076041952" sldId="272"/>
            <ac:picMk id="9" creationId="{00000000-0000-0000-0000-000000000000}"/>
          </ac:picMkLst>
        </pc:picChg>
      </pc:sldChg>
      <pc:sldChg chg="new del">
        <pc:chgData name="Moss Ntlha" userId="fb68262b-39d1-48aa-a7a5-95c94667e617" providerId="ADAL" clId="{6FC5D992-24F6-4F24-9C65-8BAB6F40C31D}" dt="2024-09-30T09:27:57.156" v="784" actId="2696"/>
        <pc:sldMkLst>
          <pc:docMk/>
          <pc:sldMk cId="1334134518" sldId="273"/>
        </pc:sldMkLst>
      </pc:sldChg>
      <pc:sldChg chg="modSp new mod">
        <pc:chgData name="Moss Ntlha" userId="fb68262b-39d1-48aa-a7a5-95c94667e617" providerId="ADAL" clId="{6FC5D992-24F6-4F24-9C65-8BAB6F40C31D}" dt="2024-09-30T09:31:19.746" v="862" actId="20577"/>
        <pc:sldMkLst>
          <pc:docMk/>
          <pc:sldMk cId="4107366826" sldId="274"/>
        </pc:sldMkLst>
        <pc:spChg chg="mod">
          <ac:chgData name="Moss Ntlha" userId="fb68262b-39d1-48aa-a7a5-95c94667e617" providerId="ADAL" clId="{6FC5D992-24F6-4F24-9C65-8BAB6F40C31D}" dt="2024-09-30T09:29:38.858" v="796" actId="20577"/>
          <ac:spMkLst>
            <pc:docMk/>
            <pc:sldMk cId="4107366826" sldId="274"/>
            <ac:spMk id="2" creationId="{62817659-01D7-E9F8-CF37-60156102B369}"/>
          </ac:spMkLst>
        </pc:spChg>
        <pc:spChg chg="mod">
          <ac:chgData name="Moss Ntlha" userId="fb68262b-39d1-48aa-a7a5-95c94667e617" providerId="ADAL" clId="{6FC5D992-24F6-4F24-9C65-8BAB6F40C31D}" dt="2024-09-30T09:31:19.746" v="862" actId="20577"/>
          <ac:spMkLst>
            <pc:docMk/>
            <pc:sldMk cId="4107366826" sldId="274"/>
            <ac:spMk id="3" creationId="{D0B54229-A47A-A9E6-2E73-79FEA01CF5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08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049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73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908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614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857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003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487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653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05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38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22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76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36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155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249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828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F5F5EE-1E5B-43E4-AD79-87EDDF6A094A}" type="datetimeFigureOut">
              <a:rPr lang="en-ZA" smtClean="0"/>
              <a:t>2024/09/30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543A-30C0-4D76-8D76-AD14C5BA6E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0942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The TEASA Witness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0727"/>
            <a:ext cx="8825658" cy="861420"/>
          </a:xfrm>
        </p:spPr>
        <p:txBody>
          <a:bodyPr/>
          <a:lstStyle/>
          <a:p>
            <a:pPr algn="ctr"/>
            <a:r>
              <a:rPr lang="en-ZA" dirty="0"/>
              <a:t>A platform for evangelical unity and mission</a:t>
            </a:r>
          </a:p>
          <a:p>
            <a:pPr algn="ctr"/>
            <a:r>
              <a:rPr lang="en-ZA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www.teasa.org</a:t>
            </a:r>
          </a:p>
        </p:txBody>
      </p:sp>
    </p:spTree>
    <p:extLst>
      <p:ext uri="{BB962C8B-B14F-4D97-AF65-F5344CB8AC3E}">
        <p14:creationId xmlns:p14="http://schemas.microsoft.com/office/powerpoint/2010/main" val="95363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447800"/>
            <a:ext cx="3939715" cy="1447800"/>
          </a:xfrm>
        </p:spPr>
        <p:txBody>
          <a:bodyPr/>
          <a:lstStyle/>
          <a:p>
            <a:r>
              <a:rPr lang="en-ZA" sz="2800" b="1" dirty="0"/>
              <a:t>Ways you can be part of the growing TEASA witness today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69" y="2692400"/>
            <a:ext cx="1905000" cy="2082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55700" y="3128963"/>
            <a:ext cx="4494661" cy="3246612"/>
          </a:xfrm>
        </p:spPr>
        <p:txBody>
          <a:bodyPr>
            <a:noAutofit/>
          </a:bodyPr>
          <a:lstStyle/>
          <a:p>
            <a:r>
              <a:rPr lang="en-ZA" sz="2400" dirty="0"/>
              <a:t>TEASA Chapters</a:t>
            </a:r>
          </a:p>
          <a:p>
            <a:r>
              <a:rPr lang="en-ZA" sz="2400" dirty="0"/>
              <a:t>Commissions</a:t>
            </a:r>
          </a:p>
          <a:p>
            <a:r>
              <a:rPr lang="en-ZA" sz="2400" dirty="0"/>
              <a:t>Advocacy efforts</a:t>
            </a:r>
          </a:p>
          <a:p>
            <a:r>
              <a:rPr lang="en-ZA" sz="2400" dirty="0"/>
              <a:t>Conferences and events. </a:t>
            </a:r>
          </a:p>
          <a:p>
            <a:r>
              <a:rPr lang="en-ZA" sz="2400" dirty="0"/>
              <a:t>Praying for unity and mission</a:t>
            </a:r>
          </a:p>
          <a:p>
            <a:r>
              <a:rPr lang="en-ZA" sz="2400" dirty="0"/>
              <a:t>Donations</a:t>
            </a:r>
          </a:p>
          <a:p>
            <a:r>
              <a:rPr lang="en-ZA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7604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7659-01D7-E9F8-CF37-60156102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471974"/>
          </a:xfrm>
        </p:spPr>
        <p:txBody>
          <a:bodyPr/>
          <a:lstStyle/>
          <a:p>
            <a:r>
              <a:rPr lang="en-ZA" i="1" dirty="0"/>
              <a:t>          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B54229-A47A-A9E6-2E73-79FEA01CF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9752" y="3604425"/>
            <a:ext cx="6045540" cy="1232435"/>
          </a:xfrm>
        </p:spPr>
        <p:txBody>
          <a:bodyPr>
            <a:normAutofit lnSpcReduction="10000"/>
          </a:bodyPr>
          <a:lstStyle/>
          <a:p>
            <a:r>
              <a:rPr lang="en-ZA" i="1" dirty="0"/>
              <a:t>WWW teasa.org.za</a:t>
            </a:r>
          </a:p>
          <a:p>
            <a:r>
              <a:rPr lang="en-ZA" i="1" dirty="0"/>
              <a:t>info@ teasa.org</a:t>
            </a:r>
          </a:p>
          <a:p>
            <a:r>
              <a:rPr lang="en-ZA" i="1" dirty="0" err="1"/>
              <a:t>Teasa</a:t>
            </a:r>
            <a:r>
              <a:rPr lang="en-ZA" i="1" dirty="0"/>
              <a:t> </a:t>
            </a:r>
            <a:r>
              <a:rPr lang="en-ZA" i="1" dirty="0" err="1"/>
              <a:t>whatsapp</a:t>
            </a:r>
            <a:r>
              <a:rPr lang="en-ZA" i="1"/>
              <a:t>: 0760901444</a:t>
            </a:r>
            <a:endParaRPr lang="en-ZA" i="1" dirty="0"/>
          </a:p>
          <a:p>
            <a:endParaRPr lang="en-ZA" i="1" dirty="0"/>
          </a:p>
          <a:p>
            <a:endParaRPr lang="en-ZA" i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736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90" y="1361542"/>
            <a:ext cx="10672376" cy="5095014"/>
          </a:xfrm>
        </p:spPr>
        <p:txBody>
          <a:bodyPr>
            <a:normAutofit fontScale="40000" lnSpcReduction="20000"/>
          </a:bodyPr>
          <a:lstStyle/>
          <a:p>
            <a:endParaRPr lang="en-ZA" dirty="0"/>
          </a:p>
          <a:p>
            <a:r>
              <a:rPr lang="en-ZA" sz="3300" dirty="0"/>
              <a:t>1974 | The predecessor to TEASA, named Evangelical Fellowship of South Africa was formed, to unite evangelicals.</a:t>
            </a:r>
          </a:p>
          <a:p>
            <a:r>
              <a:rPr lang="en-ZA" sz="3300" dirty="0"/>
              <a:t>1986 | Black evangelicals separate from white evangelicals to form Concerned Evangelicals.</a:t>
            </a:r>
          </a:p>
          <a:p>
            <a:r>
              <a:rPr lang="en-ZA" sz="3300" dirty="0"/>
              <a:t>1994 | South Africa holds its first multi racial, democratic elections laying the ground for normalising race relations in South Africa.</a:t>
            </a:r>
          </a:p>
          <a:p>
            <a:r>
              <a:rPr lang="en-ZA" sz="3300" dirty="0"/>
              <a:t>1995 | Black and white evangelical church leaders establish TEASA as a platform for unity and witness.</a:t>
            </a:r>
          </a:p>
          <a:p>
            <a:r>
              <a:rPr lang="en-ZA" sz="3300" dirty="0"/>
              <a:t>2007 | TEASA goes into alliances with others to form Marriage Alliance of South Africa, opposing same sex marriages.</a:t>
            </a:r>
          </a:p>
          <a:p>
            <a:r>
              <a:rPr lang="en-ZA" sz="3300" dirty="0"/>
              <a:t>2010/  TEASA co- hosts conference of Lausanne Congress on World Evangelisation in Cape Town.</a:t>
            </a:r>
          </a:p>
          <a:p>
            <a:r>
              <a:rPr lang="en-US" sz="3300" dirty="0"/>
              <a:t>Collaborates in launching a Sports ministry collation to preach the gospel during World Cup.</a:t>
            </a:r>
            <a:endParaRPr lang="en-ZA" sz="3300" dirty="0"/>
          </a:p>
          <a:p>
            <a:r>
              <a:rPr lang="en-ZA" sz="3300" dirty="0"/>
              <a:t>2013/ Collaborates with the South African Council of Churches, African Enterprise and others to set up the South African Christian Leadership Initiative (SACLI).</a:t>
            </a:r>
          </a:p>
          <a:p>
            <a:r>
              <a:rPr lang="en-ZA" sz="3300" dirty="0"/>
              <a:t>Through SACLI, collaborated with others in </a:t>
            </a:r>
            <a:r>
              <a:rPr lang="en-ZA" sz="3300" b="1" dirty="0"/>
              <a:t>Save South Africa </a:t>
            </a:r>
            <a:r>
              <a:rPr lang="en-ZA" sz="3300" dirty="0"/>
              <a:t>to confront State Capture.</a:t>
            </a:r>
          </a:p>
          <a:p>
            <a:r>
              <a:rPr lang="en-ZA" sz="3300" dirty="0"/>
              <a:t>2017 Hosts Evangelical Leaders from Palestine. Advocacy support for Palestinians begins.</a:t>
            </a:r>
          </a:p>
          <a:p>
            <a:r>
              <a:rPr lang="en-US" sz="3300" dirty="0"/>
              <a:t>2020: Updates its Constitution &amp; Celebrates 25</a:t>
            </a:r>
            <a:r>
              <a:rPr lang="en-US" sz="3300" baseline="30000" dirty="0"/>
              <a:t>th</a:t>
            </a:r>
            <a:r>
              <a:rPr lang="en-US" sz="3300" dirty="0"/>
              <a:t> Anniversary.</a:t>
            </a:r>
          </a:p>
          <a:p>
            <a:r>
              <a:rPr lang="en-US" sz="3300" dirty="0"/>
              <a:t>2021 Hosts Evangelical Leaders from West Papua. Advocacy to support West Papua begins</a:t>
            </a:r>
          </a:p>
          <a:p>
            <a:r>
              <a:rPr lang="en-US" sz="3300" dirty="0"/>
              <a:t>Works with Civil Society ( Defend our Democracy) to campaign for implementation of Zondo Commission recommendations.</a:t>
            </a:r>
          </a:p>
          <a:p>
            <a:r>
              <a:rPr lang="en-US" sz="3300" dirty="0"/>
              <a:t>2024 Collaborates with others to advocate against the ideologizing of </a:t>
            </a:r>
          </a:p>
          <a:p>
            <a:pPr marL="0" indent="0">
              <a:buNone/>
            </a:pPr>
            <a:r>
              <a:rPr lang="en-US" sz="3300" dirty="0"/>
              <a:t> </a:t>
            </a:r>
            <a:endParaRPr lang="en-ZA" sz="3300" dirty="0"/>
          </a:p>
          <a:p>
            <a:pPr marL="0" indent="0">
              <a:buNone/>
            </a:pPr>
            <a:endParaRPr lang="en-ZA" sz="3300" dirty="0"/>
          </a:p>
        </p:txBody>
      </p:sp>
    </p:spTree>
    <p:extLst>
      <p:ext uri="{BB962C8B-B14F-4D97-AF65-F5344CB8AC3E}">
        <p14:creationId xmlns:p14="http://schemas.microsoft.com/office/powerpoint/2010/main" val="197787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44705" cy="1320800"/>
          </a:xfrm>
        </p:spPr>
        <p:txBody>
          <a:bodyPr>
            <a:normAutofit fontScale="90000"/>
          </a:bodyPr>
          <a:lstStyle/>
          <a:p>
            <a:r>
              <a:rPr lang="en-ZA" dirty="0"/>
              <a:t>The Shape of the Evangelical movement in SA today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3" y="1941945"/>
            <a:ext cx="4185623" cy="576262"/>
          </a:xfrm>
        </p:spPr>
        <p:txBody>
          <a:bodyPr/>
          <a:lstStyle/>
          <a:p>
            <a:r>
              <a:rPr lang="en-ZA" dirty="0">
                <a:solidFill>
                  <a:srgbClr val="00B050"/>
                </a:solidFill>
              </a:rPr>
              <a:t>Positively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003" y="2737245"/>
            <a:ext cx="4803820" cy="3946890"/>
          </a:xfrm>
        </p:spPr>
        <p:txBody>
          <a:bodyPr>
            <a:normAutofit/>
          </a:bodyPr>
          <a:lstStyle/>
          <a:p>
            <a:r>
              <a:rPr lang="en-ZA" sz="2400" dirty="0"/>
              <a:t>Youthful, vibrant and growing.</a:t>
            </a:r>
          </a:p>
          <a:p>
            <a:r>
              <a:rPr lang="en-ZA" sz="2400" dirty="0"/>
              <a:t>social concerns &amp; public issues are being addressed</a:t>
            </a:r>
          </a:p>
          <a:p>
            <a:r>
              <a:rPr lang="en-ZA" sz="2400" dirty="0"/>
              <a:t>prayer mobilisation is unprecedented, </a:t>
            </a:r>
          </a:p>
          <a:p>
            <a:r>
              <a:rPr lang="en-ZA" sz="2400" dirty="0"/>
              <a:t>church renewal is happening, with different spiritual gifts in operation.</a:t>
            </a:r>
          </a:p>
          <a:p>
            <a:endParaRPr lang="en-ZA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14142" y="1941945"/>
            <a:ext cx="4185618" cy="576262"/>
          </a:xfrm>
        </p:spPr>
        <p:txBody>
          <a:bodyPr/>
          <a:lstStyle/>
          <a:p>
            <a:r>
              <a:rPr lang="en-ZA" dirty="0"/>
              <a:t>                  </a:t>
            </a:r>
            <a:r>
              <a:rPr lang="en-ZA" dirty="0">
                <a:solidFill>
                  <a:srgbClr val="FF0000"/>
                </a:solidFill>
              </a:rPr>
              <a:t>Negatively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99279" y="2737245"/>
            <a:ext cx="5640946" cy="3753707"/>
          </a:xfrm>
        </p:spPr>
        <p:txBody>
          <a:bodyPr>
            <a:normAutofit/>
          </a:bodyPr>
          <a:lstStyle/>
          <a:p>
            <a:r>
              <a:rPr lang="en-ZA" sz="2400" dirty="0"/>
              <a:t>Shallow discipleship with accompanying ethical scandals, </a:t>
            </a:r>
          </a:p>
          <a:p>
            <a:r>
              <a:rPr lang="en-ZA" sz="2400" dirty="0"/>
              <a:t>cultic tendencies that undermine evangelical integrity and witness, </a:t>
            </a:r>
          </a:p>
          <a:p>
            <a:r>
              <a:rPr lang="en-ZA" sz="2400" dirty="0"/>
              <a:t>Weak evangelical brand </a:t>
            </a:r>
          </a:p>
          <a:p>
            <a:r>
              <a:rPr lang="en-ZA" sz="2400" dirty="0"/>
              <a:t>weak institutions. </a:t>
            </a:r>
          </a:p>
          <a:p>
            <a:r>
              <a:rPr lang="en-ZA" sz="2400" dirty="0"/>
              <a:t>Competing mushrooming unity efforts</a:t>
            </a:r>
          </a:p>
        </p:txBody>
      </p:sp>
    </p:spTree>
    <p:extLst>
      <p:ext uri="{BB962C8B-B14F-4D97-AF65-F5344CB8AC3E}">
        <p14:creationId xmlns:p14="http://schemas.microsoft.com/office/powerpoint/2010/main" val="343866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867540"/>
            <a:ext cx="3854528" cy="1278466"/>
          </a:xfrm>
        </p:spPr>
        <p:txBody>
          <a:bodyPr>
            <a:normAutofit/>
          </a:bodyPr>
          <a:lstStyle/>
          <a:p>
            <a:r>
              <a:rPr lang="en-ZA" sz="3600" dirty="0"/>
              <a:t>TEASA Growth Strategy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1393902"/>
            <a:ext cx="5994889" cy="407118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069939"/>
          </a:xfrm>
        </p:spPr>
        <p:txBody>
          <a:bodyPr>
            <a:noAutofit/>
          </a:bodyPr>
          <a:lstStyle/>
          <a:p>
            <a:r>
              <a:rPr lang="en-ZA" sz="2800" dirty="0"/>
              <a:t>Connecting</a:t>
            </a:r>
          </a:p>
          <a:p>
            <a:endParaRPr lang="en-ZA" sz="2800" dirty="0"/>
          </a:p>
          <a:p>
            <a:r>
              <a:rPr lang="en-ZA" sz="2800" dirty="0"/>
              <a:t>Capacitating</a:t>
            </a:r>
          </a:p>
          <a:p>
            <a:endParaRPr lang="en-ZA" sz="2800" dirty="0"/>
          </a:p>
          <a:p>
            <a:r>
              <a:rPr lang="en-ZA" sz="2800" dirty="0"/>
              <a:t>Communicating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8D7B68-4793-8FB5-58AA-2C0528914061}"/>
              </a:ext>
            </a:extLst>
          </p:cNvPr>
          <p:cNvSpPr/>
          <p:nvPr/>
        </p:nvSpPr>
        <p:spPr>
          <a:xfrm>
            <a:off x="4704522" y="5599043"/>
            <a:ext cx="5822229" cy="53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TEASA Theological Consultation Participant at Stellenbosch University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879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00B050"/>
                </a:solidFill>
              </a:rPr>
              <a:t>Connecting  in Unity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63" y="2245822"/>
            <a:ext cx="4513811" cy="2975956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ZA" sz="3200" dirty="0"/>
              <a:t>Connecting  churches in mission</a:t>
            </a:r>
            <a:endParaRPr lang="en-ZA" dirty="0"/>
          </a:p>
          <a:p>
            <a:endParaRPr lang="en-Z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E3585-0321-4C89-26B1-8F5CE9872FC2}"/>
              </a:ext>
            </a:extLst>
          </p:cNvPr>
          <p:cNvSpPr/>
          <p:nvPr/>
        </p:nvSpPr>
        <p:spPr>
          <a:xfrm>
            <a:off x="5125763" y="5426765"/>
            <a:ext cx="4641089" cy="5981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Connecting Evangelists, Activists, ecumenists, Pastors and pastors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157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dirty="0">
                <a:solidFill>
                  <a:srgbClr val="00B050"/>
                </a:solidFill>
              </a:rPr>
              <a:t>Connecting continued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34792" y="2160982"/>
            <a:ext cx="8239210" cy="904189"/>
          </a:xfrm>
        </p:spPr>
        <p:txBody>
          <a:bodyPr/>
          <a:lstStyle/>
          <a:p>
            <a:r>
              <a:rPr lang="en-ZA" sz="3200" dirty="0"/>
              <a:t> Churches Reimagining 16 June 1976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3162891"/>
            <a:ext cx="4395787" cy="24451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372377"/>
            <a:ext cx="4395788" cy="202618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E7B3C6-2E54-95D4-34D1-95E5F121DC2C}"/>
              </a:ext>
            </a:extLst>
          </p:cNvPr>
          <p:cNvSpPr/>
          <p:nvPr/>
        </p:nvSpPr>
        <p:spPr>
          <a:xfrm>
            <a:off x="5791200" y="5608047"/>
            <a:ext cx="4452730" cy="87889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Christians in a march of reconciliation on the 40</a:t>
            </a:r>
            <a:r>
              <a:rPr lang="en-GB" baseline="30000" dirty="0"/>
              <a:t>th</a:t>
            </a:r>
            <a:r>
              <a:rPr lang="en-GB" dirty="0"/>
              <a:t> Anniversary of 16 June 1976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19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rgbClr val="00B050"/>
                </a:solidFill>
              </a:rPr>
              <a:t>Connecting in alliances with </a:t>
            </a:r>
            <a:br>
              <a:rPr lang="en-ZA" sz="3600" dirty="0">
                <a:solidFill>
                  <a:srgbClr val="00B050"/>
                </a:solidFill>
              </a:rPr>
            </a:br>
            <a:r>
              <a:rPr lang="en-ZA" sz="3600" dirty="0">
                <a:solidFill>
                  <a:srgbClr val="00B050"/>
                </a:solidFill>
              </a:rPr>
              <a:t>Civil society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8" y="2507794"/>
            <a:ext cx="5342092" cy="3296840"/>
          </a:xfrm>
        </p:spPr>
      </p:pic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6902605" y="2056092"/>
            <a:ext cx="3148229" cy="4200245"/>
          </a:xfrm>
        </p:spPr>
        <p:txBody>
          <a:bodyPr/>
          <a:lstStyle/>
          <a:p>
            <a:endParaRPr lang="en-ZA" dirty="0"/>
          </a:p>
          <a:p>
            <a:r>
              <a:rPr lang="en-ZA" sz="3200" dirty="0"/>
              <a:t>Anti Corruption</a:t>
            </a:r>
          </a:p>
          <a:p>
            <a:endParaRPr lang="en-ZA" sz="3200" dirty="0"/>
          </a:p>
          <a:p>
            <a:r>
              <a:rPr lang="en-ZA" sz="3200" dirty="0"/>
              <a:t>Save South Africa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CB699-30A9-6B16-41AF-C49883F17E6F}"/>
              </a:ext>
            </a:extLst>
          </p:cNvPr>
          <p:cNvSpPr/>
          <p:nvPr/>
        </p:nvSpPr>
        <p:spPr>
          <a:xfrm>
            <a:off x="1058708" y="5857461"/>
            <a:ext cx="5428231" cy="75537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TEASA General Secretary addresses a Civil society public rally against Corruption.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7418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59555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n-Z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Capacitating churches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2272456"/>
            <a:ext cx="5195888" cy="292268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96278" y="2238020"/>
            <a:ext cx="4487845" cy="4227173"/>
          </a:xfrm>
        </p:spPr>
        <p:txBody>
          <a:bodyPr>
            <a:noAutofit/>
          </a:bodyPr>
          <a:lstStyle/>
          <a:p>
            <a:r>
              <a:rPr lang="en-ZA" sz="2800" dirty="0"/>
              <a:t>Strengthened the capacity of churches to do ministry effectively through: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000" dirty="0"/>
              <a:t>Church planting&amp; Discipleship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000" dirty="0"/>
              <a:t>Mission Commission.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000" dirty="0"/>
              <a:t>Theology Commission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000" dirty="0"/>
              <a:t>Health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000" dirty="0"/>
              <a:t>Women </a:t>
            </a:r>
            <a:r>
              <a:rPr lang="en-ZA" sz="2000" dirty="0" err="1"/>
              <a:t>Commisssion</a:t>
            </a:r>
            <a:endParaRPr lang="en-ZA" sz="2000" dirty="0"/>
          </a:p>
          <a:p>
            <a:r>
              <a:rPr lang="en-Z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16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FFFF00"/>
                </a:solidFill>
              </a:rPr>
              <a:t>Communicating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745" y="1453882"/>
            <a:ext cx="4185623" cy="576262"/>
          </a:xfrm>
        </p:spPr>
        <p:txBody>
          <a:bodyPr/>
          <a:lstStyle/>
          <a:p>
            <a:r>
              <a:rPr lang="en-ZA" dirty="0"/>
              <a:t>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160983"/>
            <a:ext cx="4720503" cy="4342848"/>
          </a:xfrm>
        </p:spPr>
        <p:txBody>
          <a:bodyPr>
            <a:normAutofit lnSpcReduction="10000"/>
          </a:bodyPr>
          <a:lstStyle/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ZA" sz="2400" dirty="0">
              <a:solidFill>
                <a:prstClr val="white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ZA" sz="2400" dirty="0">
                <a:solidFill>
                  <a:prstClr val="white"/>
                </a:solidFill>
              </a:rPr>
              <a:t>biblical values through the courts, parliament, media and other publics.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en-ZA" sz="2400" dirty="0">
              <a:solidFill>
                <a:prstClr val="white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</a:pPr>
            <a:endParaRPr lang="en-ZA" sz="2400" dirty="0">
              <a:solidFill>
                <a:prstClr val="white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ZA" sz="2400" dirty="0">
                <a:solidFill>
                  <a:prstClr val="white"/>
                </a:solidFill>
              </a:rPr>
              <a:t>Evangelical voice increasingly heard and in the media, the ecumenical movement, the academy,  government, political circles and  civil society.</a:t>
            </a:r>
          </a:p>
          <a:p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          Anti Corruption march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58" y="2631688"/>
            <a:ext cx="4323251" cy="2965564"/>
          </a:xfrm>
        </p:spPr>
      </p:pic>
    </p:spTree>
    <p:extLst>
      <p:ext uri="{BB962C8B-B14F-4D97-AF65-F5344CB8AC3E}">
        <p14:creationId xmlns:p14="http://schemas.microsoft.com/office/powerpoint/2010/main" val="1020962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463</TotalTime>
  <Words>514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The TEASA Witness</vt:lpstr>
      <vt:lpstr>A brief history</vt:lpstr>
      <vt:lpstr>The Shape of the Evangelical movement in SA today</vt:lpstr>
      <vt:lpstr>TEASA Growth Strategy</vt:lpstr>
      <vt:lpstr>Connecting  in Unity </vt:lpstr>
      <vt:lpstr>Connecting continued</vt:lpstr>
      <vt:lpstr>Connecting in alliances with  Civil society</vt:lpstr>
      <vt:lpstr>Capacitating churches</vt:lpstr>
      <vt:lpstr>Communicating</vt:lpstr>
      <vt:lpstr>Ways you can be part of the growing TEASA witness today</vt:lpstr>
      <vt:lpstr>       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TEASA today</dc:title>
  <dc:creator>Moss Ntlha</dc:creator>
  <cp:lastModifiedBy>Moss Ntlha</cp:lastModifiedBy>
  <cp:revision>39</cp:revision>
  <dcterms:created xsi:type="dcterms:W3CDTF">2016-01-22T19:00:00Z</dcterms:created>
  <dcterms:modified xsi:type="dcterms:W3CDTF">2024-09-30T09:31:21Z</dcterms:modified>
</cp:coreProperties>
</file>